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8"/>
  </p:notesMasterIdLst>
  <p:sldIdLst>
    <p:sldId id="256" r:id="rId2"/>
    <p:sldId id="282" r:id="rId3"/>
    <p:sldId id="284" r:id="rId4"/>
    <p:sldId id="285" r:id="rId5"/>
    <p:sldId id="270" r:id="rId6"/>
    <p:sldId id="259" r:id="rId7"/>
    <p:sldId id="263" r:id="rId8"/>
    <p:sldId id="264" r:id="rId9"/>
    <p:sldId id="266" r:id="rId10"/>
    <p:sldId id="265" r:id="rId11"/>
    <p:sldId id="306" r:id="rId12"/>
    <p:sldId id="307" r:id="rId13"/>
    <p:sldId id="260" r:id="rId14"/>
    <p:sldId id="268" r:id="rId15"/>
    <p:sldId id="269" r:id="rId16"/>
    <p:sldId id="286" r:id="rId17"/>
    <p:sldId id="287" r:id="rId18"/>
    <p:sldId id="289" r:id="rId19"/>
    <p:sldId id="288" r:id="rId20"/>
    <p:sldId id="290" r:id="rId21"/>
    <p:sldId id="291" r:id="rId22"/>
    <p:sldId id="292" r:id="rId23"/>
    <p:sldId id="261" r:id="rId24"/>
    <p:sldId id="294" r:id="rId25"/>
    <p:sldId id="293" r:id="rId26"/>
    <p:sldId id="295" r:id="rId27"/>
    <p:sldId id="296" r:id="rId28"/>
    <p:sldId id="297" r:id="rId29"/>
    <p:sldId id="298" r:id="rId30"/>
    <p:sldId id="299" r:id="rId31"/>
    <p:sldId id="301" r:id="rId32"/>
    <p:sldId id="302" r:id="rId33"/>
    <p:sldId id="303" r:id="rId34"/>
    <p:sldId id="304" r:id="rId35"/>
    <p:sldId id="305" r:id="rId36"/>
    <p:sldId id="271" r:id="rId37"/>
  </p:sldIdLst>
  <p:sldSz cx="9144000" cy="6858000" type="letter"/>
  <p:notesSz cx="6858000" cy="9144000"/>
  <p:defaultTextStyle>
    <a:defPPr>
      <a:defRPr lang="en-US"/>
    </a:defPPr>
    <a:lvl1pPr marL="0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53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ng chen" userId="516406b04b35f3a6" providerId="Windows Live" clId="Web-{C618DD16-6B64-4F65-BD52-0453AEC65B1B}"/>
    <pc:docChg chg="addSld modSld sldOrd modSection">
      <pc:chgData name="feng chen" userId="516406b04b35f3a6" providerId="Windows Live" clId="Web-{C618DD16-6B64-4F65-BD52-0453AEC65B1B}" dt="2017-12-31T02:07:49.910" v="307"/>
      <pc:docMkLst>
        <pc:docMk/>
      </pc:docMkLst>
      <pc:sldChg chg="modSp">
        <pc:chgData name="feng chen" userId="516406b04b35f3a6" providerId="Windows Live" clId="Web-{C618DD16-6B64-4F65-BD52-0453AEC65B1B}" dt="2017-12-31T01:53:52.812" v="154"/>
        <pc:sldMkLst>
          <pc:docMk/>
          <pc:sldMk cId="109857222" sldId="256"/>
        </pc:sldMkLst>
        <pc:spChg chg="mod">
          <ac:chgData name="feng chen" userId="516406b04b35f3a6" providerId="Windows Live" clId="Web-{C618DD16-6B64-4F65-BD52-0453AEC65B1B}" dt="2017-12-31T01:52:45.697" v="11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feng chen" userId="516406b04b35f3a6" providerId="Windows Live" clId="Web-{C618DD16-6B64-4F65-BD52-0453AEC65B1B}" dt="2017-12-31T01:53:52.812" v="154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feng chen" userId="516406b04b35f3a6" providerId="Windows Live" clId="Web-{C618DD16-6B64-4F65-BD52-0453AEC65B1B}" dt="2017-12-31T02:07:49.910" v="306"/>
        <pc:sldMkLst>
          <pc:docMk/>
          <pc:sldMk cId="3042291785" sldId="257"/>
        </pc:sldMkLst>
        <pc:spChg chg="mod">
          <ac:chgData name="feng chen" userId="516406b04b35f3a6" providerId="Windows Live" clId="Web-{C618DD16-6B64-4F65-BD52-0453AEC65B1B}" dt="2017-12-31T01:52:51.103" v="113"/>
          <ac:spMkLst>
            <pc:docMk/>
            <pc:sldMk cId="3042291785" sldId="257"/>
            <ac:spMk id="2" creationId="{852AAAB5-3946-4F94-8293-4EB1C803334D}"/>
          </ac:spMkLst>
        </pc:spChg>
        <pc:spChg chg="mod">
          <ac:chgData name="feng chen" userId="516406b04b35f3a6" providerId="Windows Live" clId="Web-{C618DD16-6B64-4F65-BD52-0453AEC65B1B}" dt="2017-12-31T02:07:49.910" v="306"/>
          <ac:spMkLst>
            <pc:docMk/>
            <pc:sldMk cId="3042291785" sldId="257"/>
            <ac:spMk id="3" creationId="{F3C584F1-9346-4485-A2DE-9D3F5ADF19ED}"/>
          </ac:spMkLst>
        </pc:spChg>
        <pc:spChg chg="add del">
          <ac:chgData name="feng chen" userId="516406b04b35f3a6" providerId="Windows Live" clId="Web-{C618DD16-6B64-4F65-BD52-0453AEC65B1B}" dt="2017-12-31T01:56:47.599" v="221"/>
          <ac:spMkLst>
            <pc:docMk/>
            <pc:sldMk cId="3042291785" sldId="257"/>
            <ac:spMk id="5" creationId="{EE369419-8D31-499D-9AF3-70AEC4093FD1}"/>
          </ac:spMkLst>
        </pc:spChg>
      </pc:sldChg>
      <pc:sldChg chg="modSp add replId">
        <pc:chgData name="feng chen" userId="516406b04b35f3a6" providerId="Windows Live" clId="Web-{C618DD16-6B64-4F65-BD52-0453AEC65B1B}" dt="2017-12-31T01:52:59.322" v="116"/>
        <pc:sldMkLst>
          <pc:docMk/>
          <pc:sldMk cId="64193751" sldId="258"/>
        </pc:sldMkLst>
        <pc:spChg chg="mod">
          <ac:chgData name="feng chen" userId="516406b04b35f3a6" providerId="Windows Live" clId="Web-{C618DD16-6B64-4F65-BD52-0453AEC65B1B}" dt="2017-12-31T01:52:59.322" v="116"/>
          <ac:spMkLst>
            <pc:docMk/>
            <pc:sldMk cId="64193751" sldId="258"/>
            <ac:spMk id="2" creationId="{852AAAB5-3946-4F94-8293-4EB1C803334D}"/>
          </ac:spMkLst>
        </pc:spChg>
      </pc:sldChg>
      <pc:sldChg chg="modSp add ord replId">
        <pc:chgData name="feng chen" userId="516406b04b35f3a6" providerId="Windows Live" clId="Web-{C618DD16-6B64-4F65-BD52-0453AEC65B1B}" dt="2017-12-31T01:55:56.832" v="199"/>
        <pc:sldMkLst>
          <pc:docMk/>
          <pc:sldMk cId="1589800482" sldId="259"/>
        </pc:sldMkLst>
        <pc:spChg chg="mod">
          <ac:chgData name="feng chen" userId="516406b04b35f3a6" providerId="Windows Live" clId="Web-{C618DD16-6B64-4F65-BD52-0453AEC65B1B}" dt="2017-12-31T01:53:05.916" v="119"/>
          <ac:spMkLst>
            <pc:docMk/>
            <pc:sldMk cId="1589800482" sldId="259"/>
            <ac:spMk id="2" creationId="{852AAAB5-3946-4F94-8293-4EB1C803334D}"/>
          </ac:spMkLst>
        </pc:spChg>
      </pc:sldChg>
      <pc:sldChg chg="modSp add replId">
        <pc:chgData name="feng chen" userId="516406b04b35f3a6" providerId="Windows Live" clId="Web-{C618DD16-6B64-4F65-BD52-0453AEC65B1B}" dt="2017-12-31T01:53:13.218" v="124"/>
        <pc:sldMkLst>
          <pc:docMk/>
          <pc:sldMk cId="2586978881" sldId="260"/>
        </pc:sldMkLst>
        <pc:spChg chg="mod">
          <ac:chgData name="feng chen" userId="516406b04b35f3a6" providerId="Windows Live" clId="Web-{C618DD16-6B64-4F65-BD52-0453AEC65B1B}" dt="2017-12-31T01:53:13.218" v="124"/>
          <ac:spMkLst>
            <pc:docMk/>
            <pc:sldMk cId="2586978881" sldId="260"/>
            <ac:spMk id="2" creationId="{852AAAB5-3946-4F94-8293-4EB1C803334D}"/>
          </ac:spMkLst>
        </pc:spChg>
      </pc:sldChg>
      <pc:sldChg chg="modSp add replId">
        <pc:chgData name="feng chen" userId="516406b04b35f3a6" providerId="Windows Live" clId="Web-{C618DD16-6B64-4F65-BD52-0453AEC65B1B}" dt="2017-12-31T01:53:19.312" v="128"/>
        <pc:sldMkLst>
          <pc:docMk/>
          <pc:sldMk cId="4078281780" sldId="261"/>
        </pc:sldMkLst>
        <pc:spChg chg="mod">
          <ac:chgData name="feng chen" userId="516406b04b35f3a6" providerId="Windows Live" clId="Web-{C618DD16-6B64-4F65-BD52-0453AEC65B1B}" dt="2017-12-31T01:53:19.312" v="128"/>
          <ac:spMkLst>
            <pc:docMk/>
            <pc:sldMk cId="4078281780" sldId="261"/>
            <ac:spMk id="2" creationId="{852AAAB5-3946-4F94-8293-4EB1C803334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0B062-8FEA-9F4B-BEFD-CD191B4ED696}" type="datetimeFigureOut">
              <a:rPr kumimoji="1" lang="zh-CN" altLang="en-US" smtClean="0"/>
              <a:t>2018/1/7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CFB5-2106-464A-946C-FEBA36D5762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8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1pPr>
    <a:lvl2pPr marL="402282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2pPr>
    <a:lvl3pPr marL="804565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3pPr>
    <a:lvl4pPr marL="1206848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4pPr>
    <a:lvl5pPr marL="1609131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5pPr>
    <a:lvl6pPr marL="2011413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6pPr>
    <a:lvl7pPr marL="2413695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7pPr>
    <a:lvl8pPr marL="2815978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8pPr>
    <a:lvl9pPr marL="3218261" algn="l" defTabSz="804565" rtl="0" eaLnBrk="1" latinLnBrk="0" hangingPunct="1">
      <a:defRPr sz="10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8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Kernel Exploit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48658" y="3982917"/>
            <a:ext cx="6330462" cy="1146296"/>
          </a:xfrm>
        </p:spPr>
        <p:txBody>
          <a:bodyPr vert="horz" lIns="63305" tIns="31653" rIns="63305" bIns="31653" rtlCol="0" anchor="t"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Chen Feng &lt;puck.chen@hisilicon.com&gt;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2" y="368940"/>
            <a:ext cx="7280031" cy="1223598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Basic  - Stack layout</a:t>
            </a:r>
          </a:p>
        </p:txBody>
      </p:sp>
      <p:sp>
        <p:nvSpPr>
          <p:cNvPr id="5" name="矩形 4"/>
          <p:cNvSpPr/>
          <p:nvPr/>
        </p:nvSpPr>
        <p:spPr>
          <a:xfrm>
            <a:off x="889783" y="1393046"/>
            <a:ext cx="2711549" cy="2699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4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89783" y="1662968"/>
            <a:ext cx="2711549" cy="2699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b="1" dirty="0">
                <a:latin typeface="Courier New" charset="0"/>
                <a:ea typeface="Courier New" charset="0"/>
                <a:cs typeface="Courier New" charset="0"/>
              </a:rPr>
              <a:t>8</a:t>
            </a:r>
            <a:endParaRPr kumimoji="1" lang="zh-CN" altLang="en-US" sz="1108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89783" y="1932891"/>
            <a:ext cx="2711549" cy="2699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12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89783" y="2202813"/>
            <a:ext cx="2711549" cy="2699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16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9783" y="2471335"/>
            <a:ext cx="2711549" cy="26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8" dirty="0">
                <a:latin typeface="Courier New" charset="0"/>
                <a:ea typeface="Courier New" charset="0"/>
                <a:cs typeface="Courier New" charset="0"/>
              </a:rPr>
              <a:t>20</a:t>
            </a:r>
            <a:endParaRPr lang="en-US" altLang="zh-CN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9783" y="2736215"/>
            <a:ext cx="2711549" cy="26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108">
                <a:latin typeface="Courier New" charset="0"/>
                <a:ea typeface="Courier New" charset="0"/>
                <a:cs typeface="Courier New" charset="0"/>
              </a:rPr>
              <a:t>24</a:t>
            </a:r>
            <a:endParaRPr lang="en-US" altLang="zh-CN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9783" y="3010392"/>
            <a:ext cx="2711549" cy="26992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>
                <a:latin typeface="Courier New" charset="0"/>
                <a:ea typeface="Courier New" charset="0"/>
                <a:cs typeface="Courier New" charset="0"/>
              </a:rPr>
              <a:t>28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9783" y="3281775"/>
            <a:ext cx="2711549" cy="26992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32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89783" y="3551697"/>
            <a:ext cx="2711549" cy="269922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36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89783" y="3828938"/>
            <a:ext cx="2711549" cy="26992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40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9783" y="4086705"/>
            <a:ext cx="2711549" cy="2699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44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89783" y="4344472"/>
            <a:ext cx="2711549" cy="2699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48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89783" y="4602238"/>
            <a:ext cx="2711549" cy="28691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52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89783" y="4889153"/>
            <a:ext cx="2711549" cy="26992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56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9783" y="5159075"/>
            <a:ext cx="2711549" cy="26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60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96286" y="1492509"/>
            <a:ext cx="2236510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test: SP 8 BYTES</a:t>
            </a:r>
          </a:p>
        </p:txBody>
      </p:sp>
      <p:sp>
        <p:nvSpPr>
          <p:cNvPr id="21" name="矩形 20"/>
          <p:cNvSpPr/>
          <p:nvPr/>
        </p:nvSpPr>
        <p:spPr>
          <a:xfrm>
            <a:off x="3696286" y="2048034"/>
            <a:ext cx="2236510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test: </a:t>
            </a:r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LR</a:t>
            </a:r>
            <a:r>
              <a:rPr lang="zh-CN" altLang="en-US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8 </a:t>
            </a:r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BYTES</a:t>
            </a:r>
          </a:p>
        </p:txBody>
      </p:sp>
      <p:sp>
        <p:nvSpPr>
          <p:cNvPr id="24" name="矩形 23"/>
          <p:cNvSpPr/>
          <p:nvPr/>
        </p:nvSpPr>
        <p:spPr>
          <a:xfrm>
            <a:off x="3677347" y="2433099"/>
            <a:ext cx="3262433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input </a:t>
            </a:r>
            <a:r>
              <a:rPr lang="en-US" altLang="zh-CN" sz="1662" dirty="0" err="1">
                <a:latin typeface="Courier New" charset="0"/>
                <a:ea typeface="Courier New" charset="0"/>
                <a:cs typeface="Courier New" charset="0"/>
              </a:rPr>
              <a:t>param</a:t>
            </a:r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 size 4 BYTES</a:t>
            </a:r>
          </a:p>
        </p:txBody>
      </p:sp>
      <p:sp>
        <p:nvSpPr>
          <p:cNvPr id="25" name="矩形 24"/>
          <p:cNvSpPr/>
          <p:nvPr/>
        </p:nvSpPr>
        <p:spPr>
          <a:xfrm>
            <a:off x="3677347" y="2716762"/>
            <a:ext cx="3262433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input </a:t>
            </a:r>
            <a:r>
              <a:rPr lang="en-US" altLang="zh-CN" sz="1662" dirty="0" err="1">
                <a:latin typeface="Courier New" charset="0"/>
                <a:ea typeface="Courier New" charset="0"/>
                <a:cs typeface="Courier New" charset="0"/>
              </a:rPr>
              <a:t>param</a:t>
            </a:r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 size 4 BYTES</a:t>
            </a:r>
          </a:p>
        </p:txBody>
      </p:sp>
      <p:sp>
        <p:nvSpPr>
          <p:cNvPr id="26" name="矩形 25"/>
          <p:cNvSpPr/>
          <p:nvPr/>
        </p:nvSpPr>
        <p:spPr>
          <a:xfrm>
            <a:off x="889783" y="5428998"/>
            <a:ext cx="2711549" cy="26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64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9783" y="5698921"/>
            <a:ext cx="2711549" cy="2699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4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9783" y="5968843"/>
            <a:ext cx="2711549" cy="2699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8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9783" y="6238765"/>
            <a:ext cx="2711549" cy="2699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12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89783" y="6519604"/>
            <a:ext cx="2711549" cy="2699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zh-CN" sz="1108" dirty="0">
                <a:latin typeface="Courier New" charset="0"/>
                <a:ea typeface="Courier New" charset="0"/>
                <a:cs typeface="Courier New" charset="0"/>
              </a:rPr>
              <a:t>16</a:t>
            </a:r>
            <a:endParaRPr kumimoji="1" lang="zh-CN" altLang="en-US" sz="1108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96287" y="4404775"/>
            <a:ext cx="3390672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local </a:t>
            </a:r>
            <a:r>
              <a:rPr lang="en-US" altLang="zh-CN" sz="1662" dirty="0" err="1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 local[] 16BYTES</a:t>
            </a:r>
          </a:p>
        </p:txBody>
      </p:sp>
      <p:sp>
        <p:nvSpPr>
          <p:cNvPr id="32" name="矩形 31"/>
          <p:cNvSpPr/>
          <p:nvPr/>
        </p:nvSpPr>
        <p:spPr>
          <a:xfrm>
            <a:off x="3696286" y="5088077"/>
            <a:ext cx="2108269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local </a:t>
            </a:r>
            <a:r>
              <a:rPr lang="en-US" altLang="zh-CN" sz="1662" dirty="0" err="1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 j = 2</a:t>
            </a:r>
          </a:p>
        </p:txBody>
      </p:sp>
      <p:sp>
        <p:nvSpPr>
          <p:cNvPr id="33" name="矩形 32"/>
          <p:cNvSpPr/>
          <p:nvPr/>
        </p:nvSpPr>
        <p:spPr>
          <a:xfrm>
            <a:off x="3696287" y="5386180"/>
            <a:ext cx="2492990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1662" dirty="0">
                <a:latin typeface="Courier New" charset="0"/>
                <a:ea typeface="Courier New" charset="0"/>
                <a:cs typeface="Courier New" charset="0"/>
              </a:rPr>
              <a:t>local</a:t>
            </a:r>
            <a:r>
              <a:rPr lang="is-IS" altLang="zh-CN" sz="1662" dirty="0">
                <a:solidFill>
                  <a:srgbClr val="555555"/>
                </a:solidFill>
                <a:latin typeface="Courier New" charset="0"/>
                <a:ea typeface="Courier New" charset="0"/>
                <a:cs typeface="Courier New" charset="0"/>
              </a:rPr>
              <a:t> var i = 1   </a:t>
            </a:r>
          </a:p>
        </p:txBody>
      </p:sp>
      <p:sp>
        <p:nvSpPr>
          <p:cNvPr id="34" name="矩形 33"/>
          <p:cNvSpPr/>
          <p:nvPr/>
        </p:nvSpPr>
        <p:spPr>
          <a:xfrm>
            <a:off x="3696286" y="5833882"/>
            <a:ext cx="2108269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bar: SP 8 BYTES</a:t>
            </a:r>
          </a:p>
        </p:txBody>
      </p:sp>
      <p:sp>
        <p:nvSpPr>
          <p:cNvPr id="35" name="矩形 34"/>
          <p:cNvSpPr/>
          <p:nvPr/>
        </p:nvSpPr>
        <p:spPr>
          <a:xfrm>
            <a:off x="3696286" y="6384643"/>
            <a:ext cx="2108269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bar: LR 8 BYTES</a:t>
            </a:r>
          </a:p>
        </p:txBody>
      </p:sp>
      <p:cxnSp>
        <p:nvCxnSpPr>
          <p:cNvPr id="37" name="直线箭头连接符 36"/>
          <p:cNvCxnSpPr/>
          <p:nvPr/>
        </p:nvCxnSpPr>
        <p:spPr>
          <a:xfrm>
            <a:off x="889782" y="7053294"/>
            <a:ext cx="0" cy="23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3601329" y="7053294"/>
            <a:ext cx="0" cy="23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685730" y="3341408"/>
            <a:ext cx="1082349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2" dirty="0">
                <a:latin typeface="Courier New" charset="0"/>
                <a:ea typeface="Courier New" charset="0"/>
                <a:cs typeface="Courier New" charset="0"/>
              </a:rPr>
              <a:t>Padding</a:t>
            </a:r>
            <a:endParaRPr lang="en-US" altLang="zh-CN" sz="1662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73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2" y="368940"/>
            <a:ext cx="7280031" cy="1223598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Basic  -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SYSCALL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3432" y="1424479"/>
            <a:ext cx="4448654" cy="336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ea typeface="Courier New" charset="0"/>
                <a:cs typeface="Courier New" charset="0"/>
              </a:rPr>
              <a:t>Default SYSCALL Only return 0 or -1</a:t>
            </a:r>
            <a:endParaRPr lang="zh-CN" alt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897757"/>
            <a:ext cx="8103870" cy="46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6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32" y="368940"/>
            <a:ext cx="7280031" cy="1223598"/>
          </a:xfrm>
        </p:spPr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Basic  -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SYSCALL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47" y="2440940"/>
            <a:ext cx="7670800" cy="3073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8047" y="1848680"/>
            <a:ext cx="2864887" cy="336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 charset="0"/>
                <a:ea typeface="Courier New" charset="0"/>
                <a:cs typeface="Courier New" charset="0"/>
              </a:rPr>
              <a:t>Define </a:t>
            </a:r>
            <a:r>
              <a:rPr lang="en-US" altLang="zh-CN" b="1" dirty="0" err="1" smtClean="0">
                <a:latin typeface="Courier New" charset="0"/>
                <a:ea typeface="Courier New" charset="0"/>
                <a:cs typeface="Courier New" charset="0"/>
              </a:rPr>
              <a:t>syscall</a:t>
            </a:r>
            <a:r>
              <a:rPr lang="en-US" altLang="zh-CN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b="1" dirty="0" err="1" smtClean="0">
                <a:latin typeface="Courier New" charset="0"/>
                <a:ea typeface="Courier New" charset="0"/>
                <a:cs typeface="Courier New" charset="0"/>
              </a:rPr>
              <a:t>ourself</a:t>
            </a:r>
            <a:endParaRPr lang="zh-CN" alt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8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err="1" smtClean="0">
                <a:latin typeface="Courier New"/>
                <a:cs typeface="Courier New"/>
              </a:rPr>
              <a:t>Userland</a:t>
            </a:r>
            <a:endParaRPr lang="en-US" b="1" dirty="0">
              <a:latin typeface="Courier New"/>
              <a:cs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5" y="1297746"/>
            <a:ext cx="7821873" cy="5212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60" y="1571772"/>
            <a:ext cx="8081889" cy="41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>
            <a:normAutofit fontScale="90000"/>
          </a:bodyPr>
          <a:lstStyle/>
          <a:p>
            <a:r>
              <a:rPr lang="en-US" altLang="zh-CN" b="1" dirty="0" err="1">
                <a:latin typeface="Courier New"/>
                <a:cs typeface="Courier New"/>
              </a:rPr>
              <a:t>BufferOverflow</a:t>
            </a:r>
            <a:r>
              <a:rPr lang="zh-CN" altLang="en-US" b="1" dirty="0">
                <a:latin typeface="Courier New"/>
                <a:cs typeface="Courier New"/>
              </a:rPr>
              <a:t> </a:t>
            </a:r>
            <a:r>
              <a:rPr lang="en-US" altLang="zh-CN" b="1" dirty="0" err="1">
                <a:latin typeface="Courier New"/>
                <a:cs typeface="Courier New"/>
              </a:rPr>
              <a:t>Userland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4" y="1371601"/>
            <a:ext cx="7975012" cy="49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4" y="2179321"/>
            <a:ext cx="7748954" cy="230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2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218921"/>
            <a:ext cx="9144000" cy="350575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5160"/>
            <a:ext cx="87630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" y="1291590"/>
            <a:ext cx="8804328" cy="509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6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" y="1268730"/>
            <a:ext cx="858393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50" y="1873250"/>
            <a:ext cx="8169788" cy="305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Courier New"/>
                <a:cs typeface="Courier New"/>
              </a:rPr>
              <a:t>OverView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3305" tIns="31653" rIns="63305" bIns="31653" rtlCol="0" anchor="t">
            <a:normAutofit/>
          </a:bodyPr>
          <a:lstStyle/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>
                <a:latin typeface="Courier New"/>
                <a:cs typeface="Courier New"/>
              </a:rPr>
              <a:t>Background</a:t>
            </a:r>
          </a:p>
          <a:p>
            <a:pPr marL="158272" lvl="1">
              <a:spcBef>
                <a:spcPts val="691"/>
              </a:spcBef>
            </a:pP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>
                <a:latin typeface="Courier New"/>
                <a:cs typeface="Courier New"/>
              </a:rPr>
              <a:t>Basic</a:t>
            </a:r>
          </a:p>
          <a:p>
            <a:pPr marL="158272" lvl="1">
              <a:spcBef>
                <a:spcPts val="691"/>
              </a:spcBef>
            </a:pP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 err="1">
                <a:latin typeface="Courier New"/>
                <a:cs typeface="Courier New"/>
              </a:rPr>
              <a:t>BufferOverflow</a:t>
            </a: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>
                <a:latin typeface="Courier New"/>
                <a:cs typeface="Courier New"/>
              </a:rPr>
              <a:t>ROP</a:t>
            </a: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672654" lvl="1" indent="-356112">
              <a:buAutoNum type="alphaUcPeriod"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935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5" y="1487368"/>
            <a:ext cx="5753100" cy="9525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4330" y="2569616"/>
            <a:ext cx="4572000" cy="5799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urier New" charset="0"/>
                <a:ea typeface="Courier New" charset="0"/>
                <a:cs typeface="Courier New" charset="0"/>
              </a:rPr>
              <a:t>[   25.507806] hello world dead</a:t>
            </a:r>
          </a:p>
          <a:p>
            <a:r>
              <a:rPr lang="en-US" altLang="zh-CN" dirty="0">
                <a:latin typeface="Courier New" charset="0"/>
                <a:ea typeface="Courier New" charset="0"/>
                <a:cs typeface="Courier New" charset="0"/>
              </a:rPr>
              <a:t>[   25.507809] hello world </a:t>
            </a:r>
            <a:r>
              <a:rPr lang="en-US" altLang="zh-CN" dirty="0" err="1">
                <a:latin typeface="Courier New" charset="0"/>
                <a:ea typeface="Courier New" charset="0"/>
                <a:cs typeface="Courier New" charset="0"/>
              </a:rPr>
              <a:t>beaf</a:t>
            </a:r>
            <a:endParaRPr lang="en-US" altLang="zh-CN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" y="3279267"/>
            <a:ext cx="7404100" cy="9271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" y="4341454"/>
            <a:ext cx="9144000" cy="17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0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4274" y="1883816"/>
            <a:ext cx="7685355" cy="33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Courier New" charset="0"/>
                <a:ea typeface="Courier New" charset="0"/>
                <a:cs typeface="Courier New" charset="0"/>
              </a:rPr>
              <a:t>CC_STACKPROTECTOR</a:t>
            </a:r>
            <a:r>
              <a:rPr lang="zh-CN" altLang="en-US" b="1" dirty="0" smtClean="0">
                <a:latin typeface="Courier New" charset="0"/>
                <a:ea typeface="Courier New" charset="0"/>
                <a:cs typeface="Courier New" charset="0"/>
              </a:rPr>
              <a:t>         内核栈保护</a:t>
            </a:r>
            <a:endParaRPr lang="en-US" altLang="zh-CN" dirty="0">
              <a:effectLst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84274" y="2592434"/>
            <a:ext cx="7685355" cy="33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Courier New" charset="0"/>
                <a:ea typeface="Courier New" charset="0"/>
                <a:cs typeface="Courier New" charset="0"/>
              </a:rPr>
              <a:t>PXN                       </a:t>
            </a:r>
            <a:r>
              <a:rPr lang="zh-CN" altLang="en-US" b="1" dirty="0" smtClean="0">
                <a:latin typeface="Courier New" charset="0"/>
                <a:ea typeface="Courier New" charset="0"/>
                <a:cs typeface="Courier New" charset="0"/>
              </a:rPr>
              <a:t>用户态页表设置为内核不可执行</a:t>
            </a:r>
            <a:endParaRPr lang="en-US" altLang="zh-CN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84274" y="3384914"/>
            <a:ext cx="7685355" cy="336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latin typeface="Courier New" charset="0"/>
                <a:ea typeface="Courier New" charset="0"/>
                <a:cs typeface="Courier New" charset="0"/>
              </a:rPr>
              <a:t>kptr_restrict</a:t>
            </a:r>
            <a:r>
              <a:rPr lang="zh-CN" altLang="en-US" b="1" dirty="0" smtClean="0">
                <a:latin typeface="Courier New" charset="0"/>
                <a:ea typeface="Courier New" charset="0"/>
                <a:cs typeface="Courier New" charset="0"/>
              </a:rPr>
              <a:t>             内核符号隐藏</a:t>
            </a:r>
            <a:endParaRPr lang="en-US" altLang="zh-CN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1487368"/>
            <a:ext cx="8319783" cy="45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3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75" y="263770"/>
            <a:ext cx="7280031" cy="1223598"/>
          </a:xfrm>
        </p:spPr>
        <p:txBody>
          <a:bodyPr/>
          <a:lstStyle/>
          <a:p>
            <a:r>
              <a:rPr lang="en-US" altLang="zh-CN" b="1" dirty="0" err="1" smtClean="0">
                <a:latin typeface="Courier New"/>
                <a:cs typeface="Courier New"/>
              </a:rPr>
              <a:t>BufferOverflow</a:t>
            </a:r>
            <a:r>
              <a:rPr lang="zh-CN" altLang="en-US" b="1" dirty="0" smtClean="0">
                <a:latin typeface="Courier New"/>
                <a:cs typeface="Courier New"/>
              </a:rPr>
              <a:t> </a:t>
            </a:r>
            <a:r>
              <a:rPr lang="en-US" altLang="zh-CN" b="1" dirty="0" smtClean="0">
                <a:latin typeface="Courier New"/>
                <a:cs typeface="Courier New"/>
              </a:rPr>
              <a:t>Kernel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75" y="3303371"/>
            <a:ext cx="6921500" cy="2311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75" y="1813534"/>
            <a:ext cx="53340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ourier New"/>
                <a:cs typeface="Courier New"/>
              </a:rPr>
              <a:t>ROP Basic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面向</a:t>
            </a:r>
            <a:r>
              <a:rPr lang="zh-CN" altLang="en-US" b="1" dirty="0"/>
              <a:t>返回语句</a:t>
            </a:r>
            <a:r>
              <a:rPr lang="zh-CN" altLang="en-US" dirty="0"/>
              <a:t>的编程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zh-CN" altLang="en-US" dirty="0" smtClean="0">
                <a:latin typeface="Courier New" charset="0"/>
                <a:ea typeface="Courier New" charset="0"/>
                <a:cs typeface="Courier New" charset="0"/>
              </a:rPr>
              <a:t>利用内核漏洞，执行内核中已有的代码片段</a:t>
            </a:r>
            <a:endParaRPr lang="en-US" altLang="zh-CN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zh-CN" altLang="en-US" dirty="0" smtClean="0"/>
              <a:t>这些</a:t>
            </a:r>
            <a:r>
              <a:rPr lang="zh-CN" altLang="en-US" dirty="0"/>
              <a:t>代码片段往往以</a:t>
            </a:r>
            <a:r>
              <a:rPr lang="en-US" altLang="zh-CN" dirty="0"/>
              <a:t>ret</a:t>
            </a:r>
            <a:r>
              <a:rPr lang="zh-CN" altLang="en-US" dirty="0"/>
              <a:t>结尾，然后通过</a:t>
            </a:r>
            <a:r>
              <a:rPr lang="en-US" altLang="zh-CN" dirty="0"/>
              <a:t>ret</a:t>
            </a:r>
            <a:r>
              <a:rPr lang="zh-CN" altLang="en-US" dirty="0"/>
              <a:t>衔接各个片段</a:t>
            </a:r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ourier New"/>
                <a:cs typeface="Courier New"/>
              </a:rPr>
              <a:t>ROP Basic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zh-CN" altLang="en-US" dirty="0"/>
              <a:t>面向</a:t>
            </a:r>
            <a:r>
              <a:rPr lang="zh-CN" altLang="en-US" b="1" dirty="0"/>
              <a:t>返回语句</a:t>
            </a:r>
            <a:r>
              <a:rPr lang="zh-CN" altLang="en-US" dirty="0"/>
              <a:t>的编程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/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zh-CN" altLang="en-US" dirty="0" smtClean="0">
                <a:latin typeface="Courier New" charset="0"/>
                <a:ea typeface="Courier New" charset="0"/>
                <a:cs typeface="Courier New" charset="0"/>
              </a:rPr>
              <a:t>利用内核漏洞，执行内核中已有的代码片段</a:t>
            </a:r>
            <a:endParaRPr lang="en-US" altLang="zh-CN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zh-CN" altLang="en-US" dirty="0" smtClean="0"/>
              <a:t>这些</a:t>
            </a:r>
            <a:r>
              <a:rPr lang="zh-CN" altLang="en-US" dirty="0"/>
              <a:t>代码片段往往以</a:t>
            </a:r>
            <a:r>
              <a:rPr lang="en-US" altLang="zh-CN" dirty="0"/>
              <a:t>ret</a:t>
            </a:r>
            <a:r>
              <a:rPr lang="zh-CN" altLang="en-US" dirty="0"/>
              <a:t>结尾，然后通过</a:t>
            </a:r>
            <a:r>
              <a:rPr lang="en-US" altLang="zh-CN" dirty="0"/>
              <a:t>ret</a:t>
            </a:r>
            <a:r>
              <a:rPr lang="zh-CN" altLang="en-US" dirty="0"/>
              <a:t>衔接各个片段</a:t>
            </a:r>
          </a:p>
          <a:p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12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Basic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90689"/>
            <a:ext cx="7747000" cy="1663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591560"/>
            <a:ext cx="8204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325880"/>
            <a:ext cx="7966710" cy="4851083"/>
          </a:xfrm>
        </p:spPr>
        <p:txBody>
          <a:bodyPr/>
          <a:lstStyle/>
          <a:p>
            <a:r>
              <a:rPr lang="zh-CN" altLang="en-US"/>
              <a:t>而且内核中这样的函数，非常之多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002306"/>
            <a:ext cx="8113214" cy="41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1381308"/>
            <a:ext cx="7735570" cy="2746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" y="4127318"/>
            <a:ext cx="8407400" cy="262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3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" y="4334191"/>
            <a:ext cx="8788400" cy="1816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95" y="1992286"/>
            <a:ext cx="9144000" cy="231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" y="1935480"/>
            <a:ext cx="8729348" cy="307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2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Background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985" y="1970116"/>
            <a:ext cx="7280031" cy="4016620"/>
          </a:xfrm>
        </p:spPr>
        <p:txBody>
          <a:bodyPr vert="horz" lIns="63305" tIns="31653" rIns="63305" bIns="31653" rtlCol="0" anchor="t">
            <a:normAutofit/>
          </a:bodyPr>
          <a:lstStyle/>
          <a:p>
            <a:pPr marL="316543" lvl="1" indent="0">
              <a:buNone/>
            </a:pPr>
            <a:endParaRPr lang="en-US" altLang="zh-CN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>
                <a:latin typeface="Courier New"/>
                <a:cs typeface="Courier New"/>
              </a:rPr>
              <a:t>RCE</a:t>
            </a:r>
          </a:p>
          <a:p>
            <a:pPr marL="0" lvl="1" indent="0">
              <a:spcBef>
                <a:spcPts val="691"/>
              </a:spcBef>
              <a:buNone/>
            </a:pPr>
            <a:r>
              <a:rPr lang="en-US" altLang="zh-CN" sz="1939" dirty="0">
                <a:latin typeface="Courier New"/>
                <a:cs typeface="Courier New"/>
              </a:rPr>
              <a:t>	Remote code execution</a:t>
            </a: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 err="1">
                <a:latin typeface="Courier New"/>
                <a:cs typeface="Courier New"/>
              </a:rPr>
              <a:t>EoP</a:t>
            </a:r>
            <a:endParaRPr lang="en-US" altLang="zh-CN" sz="1939" b="1" dirty="0">
              <a:latin typeface="Courier New"/>
              <a:cs typeface="Courier New"/>
            </a:endParaRPr>
          </a:p>
          <a:p>
            <a:pPr marL="0" lvl="1" indent="0">
              <a:spcBef>
                <a:spcPts val="691"/>
              </a:spcBef>
              <a:buNone/>
            </a:pPr>
            <a:r>
              <a:rPr lang="en-US" altLang="zh-CN" sz="1939" dirty="0">
                <a:latin typeface="Courier New"/>
                <a:cs typeface="Courier New"/>
              </a:rPr>
              <a:t>	Elevation of privilege</a:t>
            </a: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>
                <a:latin typeface="Courier New"/>
                <a:cs typeface="Courier New"/>
              </a:rPr>
              <a:t>ID</a:t>
            </a:r>
          </a:p>
          <a:p>
            <a:pPr marL="0" lvl="1" indent="0">
              <a:spcBef>
                <a:spcPts val="691"/>
              </a:spcBef>
              <a:buNone/>
            </a:pPr>
            <a:r>
              <a:rPr lang="en-US" altLang="zh-CN" sz="1939" dirty="0">
                <a:latin typeface="Courier New"/>
                <a:cs typeface="Courier New"/>
              </a:rPr>
              <a:t>	Information disclosure</a:t>
            </a:r>
          </a:p>
          <a:p>
            <a:pPr marL="158272" lvl="1">
              <a:spcBef>
                <a:spcPts val="691"/>
              </a:spcBef>
            </a:pPr>
            <a:r>
              <a:rPr lang="en-US" altLang="zh-CN" sz="1939" b="1" dirty="0" err="1">
                <a:latin typeface="Courier New"/>
                <a:cs typeface="Courier New"/>
              </a:rPr>
              <a:t>DoS</a:t>
            </a:r>
            <a:endParaRPr lang="en-US" altLang="zh-CN" sz="1939" b="1" dirty="0">
              <a:latin typeface="Courier New"/>
              <a:cs typeface="Courier New"/>
            </a:endParaRPr>
          </a:p>
          <a:p>
            <a:pPr marL="0" lvl="1" indent="0">
              <a:spcBef>
                <a:spcPts val="691"/>
              </a:spcBef>
              <a:buNone/>
            </a:pPr>
            <a:r>
              <a:rPr lang="en-US" sz="1939" dirty="0">
                <a:latin typeface="Courier New"/>
                <a:cs typeface="Courier New"/>
              </a:rPr>
              <a:t>	Denial of service</a:t>
            </a:r>
            <a:endParaRPr lang="en-US" sz="1939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672654" lvl="1" indent="-356112">
              <a:buAutoNum type="alphaUcPeriod"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2287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428750"/>
            <a:ext cx="857940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1584326"/>
            <a:ext cx="87376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520190"/>
            <a:ext cx="784352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1548130"/>
            <a:ext cx="83185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" y="1690688"/>
            <a:ext cx="8938260" cy="43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ROP Kernel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548640" y="1428750"/>
            <a:ext cx="7966710" cy="474821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62529" y="2335111"/>
            <a:ext cx="1768433" cy="336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/>
                <a:cs typeface="Courier New"/>
              </a:rPr>
              <a:t>RO_AFTER_INIT</a:t>
            </a:r>
            <a:endParaRPr lang="en-US" altLang="zh-CN" b="1" dirty="0">
              <a:latin typeface="Courier New"/>
              <a:cs typeface="Courier New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2528" y="3421595"/>
            <a:ext cx="793807" cy="3361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Courier New"/>
                <a:cs typeface="Courier New"/>
              </a:rPr>
              <a:t>KASLR</a:t>
            </a:r>
            <a:endParaRPr lang="en-US" altLang="zh-CN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562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References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390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Courier New"/>
                <a:cs typeface="Courier New"/>
              </a:rPr>
              <a:t>Background</a:t>
            </a:r>
            <a:endParaRPr lang="en-US" b="1" dirty="0">
              <a:latin typeface="Courier New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3305" tIns="31653" rIns="63305" bIns="31653" rtlCol="0" anchor="t">
            <a:normAutofit/>
          </a:bodyPr>
          <a:lstStyle/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672654" lvl="1" indent="-356112">
              <a:buAutoNum type="alphaUcPeriod"/>
            </a:pP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 txBox="1">
            <a:spLocks/>
          </p:cNvSpPr>
          <p:nvPr/>
        </p:nvSpPr>
        <p:spPr>
          <a:xfrm>
            <a:off x="1032468" y="2049445"/>
            <a:ext cx="7280031" cy="4016620"/>
          </a:xfrm>
          <a:prstGeom prst="rect">
            <a:avLst/>
          </a:prstGeom>
        </p:spPr>
        <p:txBody>
          <a:bodyPr vert="horz" lIns="63305" tIns="31653" rIns="63305" bIns="31653" rtlCol="0" anchor="t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3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6543" lvl="1" indent="0">
              <a:buNone/>
            </a:pPr>
            <a:endParaRPr lang="en-US" altLang="zh-CN" sz="1939" b="1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zh-CN" altLang="en-US" sz="1939" b="1" dirty="0">
                <a:latin typeface="Courier New"/>
                <a:cs typeface="Courier New"/>
              </a:rPr>
              <a:t>什么是内核提权</a:t>
            </a:r>
            <a:endParaRPr lang="en-US" altLang="zh-CN" sz="1939" b="1" dirty="0">
              <a:latin typeface="Courier New"/>
              <a:cs typeface="Courier New"/>
            </a:endParaRPr>
          </a:p>
          <a:p>
            <a:pPr marL="580322" lvl="2">
              <a:spcBef>
                <a:spcPts val="691"/>
              </a:spcBef>
            </a:pPr>
            <a:r>
              <a:rPr lang="en-US" altLang="zh-CN" sz="1846" dirty="0">
                <a:latin typeface="Courier New"/>
                <a:cs typeface="Courier New"/>
              </a:rPr>
              <a:t>Linux</a:t>
            </a:r>
            <a:r>
              <a:rPr lang="zh-CN" altLang="en-US" sz="1846" dirty="0">
                <a:latin typeface="Courier New"/>
                <a:cs typeface="Courier New"/>
              </a:rPr>
              <a:t>内核中，每个进程</a:t>
            </a:r>
            <a:r>
              <a:rPr lang="en-US" altLang="zh-CN" sz="1846" dirty="0">
                <a:latin typeface="Courier New"/>
                <a:cs typeface="Courier New"/>
              </a:rPr>
              <a:t>task</a:t>
            </a:r>
            <a:r>
              <a:rPr lang="zh-CN" altLang="en-US" sz="1846" dirty="0">
                <a:latin typeface="Courier New"/>
                <a:cs typeface="Courier New"/>
              </a:rPr>
              <a:t>，有一个结构体</a:t>
            </a:r>
            <a:r>
              <a:rPr lang="en-US" altLang="zh-CN" sz="1846" dirty="0" err="1">
                <a:latin typeface="Courier New"/>
                <a:cs typeface="Courier New"/>
              </a:rPr>
              <a:t>task_strcut</a:t>
            </a:r>
            <a:r>
              <a:rPr lang="zh-CN" altLang="en-US" sz="1846" dirty="0">
                <a:latin typeface="Courier New"/>
                <a:cs typeface="Courier New"/>
              </a:rPr>
              <a:t>表示，其中有两个重要成员</a:t>
            </a:r>
            <a:r>
              <a:rPr lang="en-US" altLang="zh-CN" sz="1846" dirty="0">
                <a:latin typeface="Courier New"/>
                <a:cs typeface="Courier New"/>
              </a:rPr>
              <a:t>cred</a:t>
            </a:r>
            <a:r>
              <a:rPr lang="zh-CN" altLang="en-US" sz="1846" dirty="0">
                <a:latin typeface="Courier New"/>
                <a:cs typeface="Courier New"/>
              </a:rPr>
              <a:t>和</a:t>
            </a:r>
            <a:r>
              <a:rPr lang="en-US" altLang="zh-CN" sz="1846" dirty="0" err="1">
                <a:latin typeface="Courier New"/>
                <a:cs typeface="Courier New"/>
              </a:rPr>
              <a:t>real_cred</a:t>
            </a:r>
            <a:endParaRPr lang="en-US" altLang="zh-CN" sz="1846" dirty="0">
              <a:latin typeface="Courier New"/>
              <a:cs typeface="Courier New"/>
            </a:endParaRPr>
          </a:p>
          <a:p>
            <a:pPr marL="580322" lvl="2">
              <a:spcBef>
                <a:spcPts val="691"/>
              </a:spcBef>
            </a:pPr>
            <a:endParaRPr lang="en-US" altLang="zh-CN" sz="1846" dirty="0">
              <a:latin typeface="Courier New"/>
              <a:cs typeface="Courier New"/>
            </a:endParaRPr>
          </a:p>
          <a:p>
            <a:pPr marL="580322" lvl="2">
              <a:spcBef>
                <a:spcPts val="691"/>
              </a:spcBef>
            </a:pPr>
            <a:r>
              <a:rPr lang="zh-CN" altLang="en-US" sz="1846" dirty="0">
                <a:latin typeface="Courier New"/>
                <a:cs typeface="Courier New"/>
              </a:rPr>
              <a:t>所谓内核提权，就是修改进程中的</a:t>
            </a:r>
            <a:r>
              <a:rPr lang="en-US" altLang="zh-CN" sz="1846" dirty="0" err="1">
                <a:latin typeface="Courier New"/>
                <a:cs typeface="Courier New"/>
              </a:rPr>
              <a:t>new_cred</a:t>
            </a:r>
            <a:r>
              <a:rPr lang="en-US" altLang="zh-CN" sz="1846" dirty="0">
                <a:latin typeface="Courier New"/>
                <a:cs typeface="Courier New"/>
              </a:rPr>
              <a:t>/cred</a:t>
            </a:r>
            <a:r>
              <a:rPr lang="zh-CN" altLang="en-US" sz="1846" dirty="0">
                <a:latin typeface="Courier New"/>
                <a:cs typeface="Courier New"/>
              </a:rPr>
              <a:t>这两个结构体中的各种值，将其赋予同</a:t>
            </a:r>
            <a:r>
              <a:rPr lang="en-US" altLang="zh-CN" sz="1846" dirty="0">
                <a:latin typeface="Courier New"/>
                <a:cs typeface="Courier New"/>
              </a:rPr>
              <a:t>root</a:t>
            </a:r>
            <a:r>
              <a:rPr lang="zh-CN" altLang="en-US" sz="1846" dirty="0">
                <a:latin typeface="Courier New"/>
                <a:cs typeface="Courier New"/>
              </a:rPr>
              <a:t>进程同样的权限</a:t>
            </a:r>
            <a:endParaRPr lang="en-US" altLang="zh-CN" sz="1846" dirty="0">
              <a:latin typeface="Courier New"/>
              <a:cs typeface="Courier New"/>
            </a:endParaRPr>
          </a:p>
          <a:p>
            <a:pPr marL="1092811" lvl="3" indent="-301464">
              <a:spcBef>
                <a:spcPts val="691"/>
              </a:spcBef>
              <a:buFont typeface="Arial" charset="0"/>
              <a:buChar char="•"/>
            </a:pPr>
            <a:r>
              <a:rPr lang="zh-CN" altLang="en-US" sz="1662" dirty="0">
                <a:latin typeface="Courier New"/>
                <a:cs typeface="Courier New"/>
              </a:rPr>
              <a:t>怎么找到目标</a:t>
            </a:r>
            <a:r>
              <a:rPr lang="en-US" altLang="zh-CN" sz="1662" dirty="0">
                <a:latin typeface="Courier New"/>
                <a:cs typeface="Courier New"/>
              </a:rPr>
              <a:t>cred</a:t>
            </a:r>
          </a:p>
          <a:p>
            <a:pPr marL="1092811" lvl="3" indent="-301464">
              <a:spcBef>
                <a:spcPts val="691"/>
              </a:spcBef>
              <a:buFont typeface="Arial" charset="0"/>
              <a:buChar char="•"/>
            </a:pPr>
            <a:r>
              <a:rPr lang="en-US" altLang="zh-CN" sz="1662" dirty="0">
                <a:latin typeface="Courier New"/>
                <a:cs typeface="Courier New"/>
              </a:rPr>
              <a:t>Cred</a:t>
            </a:r>
            <a:r>
              <a:rPr lang="zh-CN" altLang="en-US" sz="1662" dirty="0">
                <a:latin typeface="Courier New"/>
                <a:cs typeface="Courier New"/>
              </a:rPr>
              <a:t>所在内存是否可写</a:t>
            </a:r>
            <a:endParaRPr lang="en-US" altLang="zh-CN" sz="1662" dirty="0">
              <a:latin typeface="Courier New"/>
              <a:cs typeface="Courier New"/>
            </a:endParaRPr>
          </a:p>
          <a:p>
            <a:pPr marL="1092811" lvl="3" indent="-301464">
              <a:spcBef>
                <a:spcPts val="691"/>
              </a:spcBef>
              <a:buFont typeface="Arial" charset="0"/>
              <a:buChar char="•"/>
            </a:pPr>
            <a:r>
              <a:rPr lang="zh-CN" altLang="en-US" sz="1662" dirty="0">
                <a:latin typeface="Courier New"/>
                <a:cs typeface="Courier New"/>
              </a:rPr>
              <a:t>如何利用漏洞往</a:t>
            </a:r>
            <a:r>
              <a:rPr lang="en-US" altLang="zh-CN" sz="1662" dirty="0">
                <a:latin typeface="Courier New"/>
                <a:cs typeface="Courier New"/>
              </a:rPr>
              <a:t>cred</a:t>
            </a:r>
            <a:r>
              <a:rPr lang="zh-CN" altLang="en-US" sz="1662" dirty="0">
                <a:latin typeface="Courier New"/>
                <a:cs typeface="Courier New"/>
              </a:rPr>
              <a:t>中写值</a:t>
            </a:r>
            <a:endParaRPr lang="en-US" altLang="zh-CN" sz="1662" dirty="0">
              <a:latin typeface="Courier New"/>
              <a:cs typeface="Courier New"/>
            </a:endParaRPr>
          </a:p>
          <a:p>
            <a:pPr marL="580322" lvl="2">
              <a:spcBef>
                <a:spcPts val="691"/>
              </a:spcBef>
            </a:pPr>
            <a:endParaRPr lang="en-US" altLang="zh-CN" sz="1569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23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Basic  </a:t>
            </a:r>
            <a:r>
              <a:rPr lang="en-US" dirty="0" smtClean="0">
                <a:latin typeface="Courier New"/>
                <a:cs typeface="Courier New"/>
              </a:rPr>
              <a:t>- AAPCS64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63305" tIns="31653" rIns="63305" bIns="31653" rtlCol="0" anchor="t">
            <a:normAutofit/>
          </a:bodyPr>
          <a:lstStyle/>
          <a:p>
            <a:r>
              <a:rPr lang="en-US" dirty="0">
                <a:latin typeface="Courier New"/>
                <a:cs typeface="Courier New"/>
              </a:rPr>
              <a:t>AArch64 Procedure Call Standard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655690" lvl="1" indent="-339147">
              <a:buFont typeface="Arial" charset="0"/>
              <a:buChar char="•"/>
            </a:pPr>
            <a:r>
              <a:rPr lang="en-US" dirty="0" smtClean="0">
                <a:latin typeface="Courier New"/>
                <a:cs typeface="Courier New"/>
              </a:rPr>
              <a:t> Argument </a:t>
            </a:r>
            <a:r>
              <a:rPr lang="en-US" dirty="0">
                <a:latin typeface="Courier New"/>
                <a:cs typeface="Courier New"/>
              </a:rPr>
              <a:t>registers (X0-X7).   </a:t>
            </a:r>
            <a:endParaRPr lang="en-US" dirty="0"/>
          </a:p>
          <a:p>
            <a:pPr marL="655690" lvl="1" indent="-339147">
              <a:buFont typeface="Arial" charset="0"/>
              <a:buChar char="•"/>
            </a:pPr>
            <a:r>
              <a:rPr lang="en-US" dirty="0" smtClean="0">
                <a:latin typeface="Courier New"/>
                <a:cs typeface="Courier New"/>
              </a:rPr>
              <a:t> X8 </a:t>
            </a:r>
            <a:r>
              <a:rPr lang="en-US" dirty="0">
                <a:latin typeface="Courier New"/>
                <a:cs typeface="Courier New"/>
              </a:rPr>
              <a:t>is the indirect result register.   </a:t>
            </a:r>
            <a:endParaRPr lang="en-US" dirty="0"/>
          </a:p>
          <a:p>
            <a:pPr marL="655690" lvl="1" indent="-339147">
              <a:buFont typeface="Arial" charset="0"/>
              <a:buChar char="•"/>
            </a:pPr>
            <a:r>
              <a:rPr lang="en-US" dirty="0" smtClean="0">
                <a:latin typeface="Courier New"/>
                <a:cs typeface="Courier New"/>
              </a:rPr>
              <a:t> X29 </a:t>
            </a:r>
            <a:r>
              <a:rPr lang="en-US" dirty="0">
                <a:latin typeface="Courier New"/>
                <a:cs typeface="Courier New"/>
              </a:rPr>
              <a:t>is the frame pointer register (FP).  </a:t>
            </a:r>
            <a:endParaRPr lang="en-US" dirty="0"/>
          </a:p>
          <a:p>
            <a:pPr marL="655690" lvl="1" indent="-339147">
              <a:buFont typeface="Arial" charset="0"/>
              <a:buChar char="•"/>
            </a:pPr>
            <a:r>
              <a:rPr lang="en-US" dirty="0" smtClean="0">
                <a:latin typeface="Courier New"/>
                <a:cs typeface="Courier New"/>
              </a:rPr>
              <a:t> X30 </a:t>
            </a:r>
            <a:r>
              <a:rPr lang="en-US" dirty="0">
                <a:latin typeface="Courier New"/>
                <a:cs typeface="Courier New"/>
              </a:rPr>
              <a:t>is the link register (LR).</a:t>
            </a:r>
            <a:endParaRPr lang="en-US" dirty="0">
              <a:latin typeface="Calibri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158272" lvl="1">
              <a:spcBef>
                <a:spcPts val="691"/>
              </a:spcBef>
            </a:pPr>
            <a:r>
              <a:rPr lang="en-US" sz="1939" b="1" dirty="0">
                <a:latin typeface="Courier New"/>
                <a:cs typeface="Courier New"/>
              </a:rPr>
              <a:t>SP is always 16 bytes alignment</a:t>
            </a: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316543" lvl="1" indent="0">
              <a:buNone/>
            </a:pPr>
            <a:endParaRPr lang="en-US" dirty="0">
              <a:latin typeface="Courier New"/>
              <a:cs typeface="Courier New"/>
            </a:endParaRPr>
          </a:p>
          <a:p>
            <a:pPr marL="672654" lvl="1" indent="-356112">
              <a:buAutoNum type="alphaUcPeriod"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7769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Basic  - </a:t>
            </a:r>
            <a:r>
              <a:rPr lang="en-US" dirty="0" err="1">
                <a:latin typeface="Courier New"/>
                <a:cs typeface="Courier New"/>
              </a:rPr>
              <a:t>Func</a:t>
            </a:r>
            <a:r>
              <a:rPr lang="en-US" dirty="0">
                <a:latin typeface="Courier New"/>
                <a:cs typeface="Courier New"/>
              </a:rPr>
              <a:t>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Base function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59" y="2420085"/>
            <a:ext cx="6096823" cy="11809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 txBox="1">
            <a:spLocks/>
          </p:cNvSpPr>
          <p:nvPr/>
        </p:nvSpPr>
        <p:spPr>
          <a:xfrm>
            <a:off x="931985" y="3687200"/>
            <a:ext cx="7280031" cy="2402939"/>
          </a:xfrm>
          <a:prstGeom prst="rect">
            <a:avLst/>
          </a:prstGeom>
        </p:spPr>
        <p:txBody>
          <a:bodyPr vert="horz" lIns="84406" tIns="42203" rIns="84406" bIns="42203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85" dirty="0">
                <a:latin typeface="Courier New" charset="0"/>
                <a:ea typeface="Courier New" charset="0"/>
                <a:cs typeface="Courier New" charset="0"/>
              </a:rPr>
              <a:t> ASM Out</a:t>
            </a:r>
            <a:endParaRPr lang="en-US" sz="2585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85" y="4339005"/>
            <a:ext cx="7051432" cy="16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0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Basic  - </a:t>
            </a:r>
            <a:r>
              <a:rPr lang="en-US" dirty="0" err="1">
                <a:latin typeface="Courier New"/>
                <a:cs typeface="Courier New"/>
              </a:rPr>
              <a:t>Func</a:t>
            </a:r>
            <a:r>
              <a:rPr lang="en-US" dirty="0">
                <a:latin typeface="Courier New"/>
                <a:cs typeface="Courier New"/>
              </a:rPr>
              <a:t>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dirty="0" smtClean="0">
                <a:latin typeface="Courier New" charset="0"/>
                <a:ea typeface="Courier New" charset="0"/>
                <a:cs typeface="Courier New" charset="0"/>
              </a:rPr>
              <a:t>more </a:t>
            </a:r>
            <a:r>
              <a:rPr lang="en-US" altLang="zh-CN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zh-C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zh-CN" dirty="0" smtClean="0">
                <a:latin typeface="Courier New" charset="0"/>
                <a:ea typeface="Courier New" charset="0"/>
                <a:cs typeface="Courier New" charset="0"/>
              </a:rPr>
              <a:t>variables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2438987"/>
            <a:ext cx="6435969" cy="276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Basic  - </a:t>
            </a:r>
            <a:r>
              <a:rPr lang="en-US" dirty="0" err="1">
                <a:latin typeface="Courier New"/>
                <a:cs typeface="Courier New"/>
              </a:rPr>
              <a:t>Func</a:t>
            </a:r>
            <a:r>
              <a:rPr lang="en-US" dirty="0">
                <a:latin typeface="Courier New"/>
                <a:cs typeface="Courier New"/>
              </a:rPr>
              <a:t>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77" y="2025748"/>
            <a:ext cx="7607777" cy="367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AAAB5-3946-4F94-8293-4EB1C803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Basic  - </a:t>
            </a:r>
            <a:r>
              <a:rPr lang="en-US" dirty="0" err="1">
                <a:latin typeface="Courier New"/>
                <a:cs typeface="Courier New"/>
              </a:rPr>
              <a:t>Func</a:t>
            </a:r>
            <a:r>
              <a:rPr lang="en-US" dirty="0">
                <a:latin typeface="Courier New"/>
                <a:cs typeface="Courier New"/>
              </a:rPr>
              <a:t>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C584F1-9346-4485-A2DE-9D3F5ADF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altLang="zh-CN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14" y="1537766"/>
            <a:ext cx="7206176" cy="48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9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16461</TotalTime>
  <Words>356</Words>
  <Application>Microsoft Macintosh PowerPoint</Application>
  <PresentationFormat>信纸(8.5x11 英寸)</PresentationFormat>
  <Paragraphs>139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Courier New</vt:lpstr>
      <vt:lpstr>DengXian</vt:lpstr>
      <vt:lpstr>等线</vt:lpstr>
      <vt:lpstr>等线 Light</vt:lpstr>
      <vt:lpstr>Arial</vt:lpstr>
      <vt:lpstr>office theme</vt:lpstr>
      <vt:lpstr>Kernel Exploit</vt:lpstr>
      <vt:lpstr>OverView</vt:lpstr>
      <vt:lpstr>Background</vt:lpstr>
      <vt:lpstr>Background</vt:lpstr>
      <vt:lpstr>Basic  - AAPCS64</vt:lpstr>
      <vt:lpstr>Basic  - Func layout</vt:lpstr>
      <vt:lpstr>Basic  - Func layout</vt:lpstr>
      <vt:lpstr>Basic  - Func layout</vt:lpstr>
      <vt:lpstr>Basic  - Func layout</vt:lpstr>
      <vt:lpstr>Basic  - Stack layout</vt:lpstr>
      <vt:lpstr>Basic  - SYSCALL</vt:lpstr>
      <vt:lpstr>Basic  - SYSCALL</vt:lpstr>
      <vt:lpstr>BufferOverflow Userland</vt:lpstr>
      <vt:lpstr>BufferOverflow Userland</vt:lpstr>
      <vt:lpstr>BufferOverflow </vt:lpstr>
      <vt:lpstr>BufferOverflow Kernel</vt:lpstr>
      <vt:lpstr>BufferOverflow Kernel</vt:lpstr>
      <vt:lpstr>BufferOverflow Kernel</vt:lpstr>
      <vt:lpstr>BufferOverflow Kernel</vt:lpstr>
      <vt:lpstr>BufferOverflow Kernel</vt:lpstr>
      <vt:lpstr>BufferOverflow Kernel</vt:lpstr>
      <vt:lpstr>BufferOverflow Kernel</vt:lpstr>
      <vt:lpstr>ROP Basic</vt:lpstr>
      <vt:lpstr>ROP Basic</vt:lpstr>
      <vt:lpstr>ROP Basic</vt:lpstr>
      <vt:lpstr>ROP</vt:lpstr>
      <vt:lpstr>ROP Kernel</vt:lpstr>
      <vt:lpstr>ROP Kernel</vt:lpstr>
      <vt:lpstr>ROP Kernel</vt:lpstr>
      <vt:lpstr>ROP Kernel</vt:lpstr>
      <vt:lpstr>ROP Kernel</vt:lpstr>
      <vt:lpstr>ROP Kernel</vt:lpstr>
      <vt:lpstr>ROP Kernel</vt:lpstr>
      <vt:lpstr>ROP Kernel</vt:lpstr>
      <vt:lpstr>ROP Kernel</vt:lpstr>
      <vt:lpstr>References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feng chen</cp:lastModifiedBy>
  <cp:revision>33</cp:revision>
  <dcterms:created xsi:type="dcterms:W3CDTF">2013-07-15T20:26:40Z</dcterms:created>
  <dcterms:modified xsi:type="dcterms:W3CDTF">2018-01-14T15:29:34Z</dcterms:modified>
</cp:coreProperties>
</file>